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7"/>
  </p:notes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  <p:sldId id="337" r:id="rId80"/>
    <p:sldId id="338" r:id="rId81"/>
    <p:sldId id="339" r:id="rId82"/>
    <p:sldId id="340" r:id="rId83"/>
    <p:sldId id="341" r:id="rId84"/>
    <p:sldId id="342" r:id="rId85"/>
    <p:sldId id="343" r:id="rId8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F246BE-E954-76F6-A9E9-20D16FA968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B6E3AE-713C-8FC3-77FF-2505D199D14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3654A2-88EB-46D5-9B09-CD74CD277B99}" type="datetimeFigureOut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98E3B79-5B48-9762-0752-930B7C9A03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75B4AAE-8025-353A-006F-3CD018B0F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A28CD-06C3-F2B8-1BD1-95E29CC75A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5862E-D790-F902-A693-445A2FB3D9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C55AE0-E552-4265-974B-33DF1A1F1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8E999011-B5BB-55D4-CBE6-D61A60CA3B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B3EC8488-5E0F-E524-C522-94D03DED59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2E6FEC5C-425E-D91E-6E15-1AFE08F90F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0123EE0-6E87-4EC4-B9B1-C21D80BF63D1}" type="slidenum">
              <a:rPr lang="en-IN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I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89B01B5D-4821-2E5B-0140-F6B976FC34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4A111538-6BC0-6D56-8B2D-6E6257D4A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C48BF39E-9045-1599-4862-60AFC6B5D2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77EB27-DAB0-4C02-B0ED-9F86ADA7199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20AA5-69F8-A699-D2DD-39BCB38B6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5D755-3558-4C6C-9D92-882DC7847912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3C5C2-F655-7D94-3F7A-150470CD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8F132-A0FC-EAC3-9E06-744AD2E93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9DFC8-4970-40EB-B77C-D4C33FA60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2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26C2A-BE7F-978E-5DFB-5D0A36FAF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CA639-C0D5-410A-903B-C2C91C332E9A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5EF10-7191-5598-EBA8-64C5D62E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C898F-2C35-23D0-B74A-227B1EF9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FD4FF-105F-493F-BF82-F19EBAD5B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2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48EEB-2082-D8FA-1231-8E67FB4EF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C2AB5-7AD3-47B7-B8B1-848AED152C78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C9451-1696-0D5A-F0C0-EFCFE6A1B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68022-EE4E-B388-CF26-DD004AF14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1EF4-8BB1-43BB-9248-4D7FC959D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3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60F9A-7352-882E-0787-34C8A12B1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E74F3-12AA-4D9B-8046-8D0B18CCF1C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6B14F-1E1B-E1CE-1B73-7EB385E19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9A2CA-3CE5-EB4F-BD9A-233297424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632F1-B6DE-49A6-9581-A4A6BDFF0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74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89446-3843-DE47-056C-0CFA7162E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D9CB1-825A-4C3A-A720-DC30604FA5D0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2F8A7-F460-0200-4391-EB0C3734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E8DB2-BFAF-6049-DE2F-2FBE4CC58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8FEBD-F5FE-4E4F-BE42-6019D9D02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51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9CB3D32-90B4-8D4C-FBCE-BBC5CC8A6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68C0F-6790-4026-92D9-EAEF260217E3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432371-48BF-F970-A248-E081D25D4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F188B0-EAE7-710B-703E-49ED701B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797B4-6B79-4DA4-9E64-23F1806CD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5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E3FF377-F15C-8DD3-3B53-7A1E718AA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562A-B6A4-4E48-BDC4-F69F4CD64D90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4FC901-8547-C576-3D82-F87066D2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70517F0-8284-374C-8DB6-EDA5607A5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1D591-0A14-4F05-925A-EAB9809A3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9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4F2D56F-DE81-881F-B474-F3493F76D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5408D-B93A-48A8-9AC6-0DEDDE77FE9B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B1D2802-4998-89F0-2963-810A33BE9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30594AD-5F48-E056-3284-A3AD662E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4ADF6-DEFD-4884-9409-8B7644309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25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0C52D7A-15B7-EF41-3FB5-77B2C3AD4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4B83A-CE6A-4CD9-89B6-CE49ED6F4B9E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32DA831-45F8-05AE-FED6-393FF031B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A30EBA0-94A2-0CF8-087B-C57338C71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AA5EB-4FAC-4D73-B1FD-0ED4BA290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8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547C124-0B24-A61C-C776-C1F3EAC8A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88490-AF62-48E2-8032-17869100E681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C04A6E-0641-4BD0-CEC9-EFE81B71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D517B9-DF45-E88D-8911-D2F33A205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7CE22-A16E-4AFD-A455-E214D3ADA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0E00BD-0315-5458-4A1E-072E27A20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84EB-41A9-4D1E-A0CB-EBD96C346380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5CC9D91-40B6-24DF-43C9-BC565D65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99CF44-E198-589B-FC81-54124BA30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DECFD-97CC-4A85-B3B1-49C4750E2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6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37C049A-307E-A2BB-E09C-8D02A487B2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I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23943C-F0E2-D4B3-1C26-971C2390A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362C3-7164-4EF7-3BC1-23B9C9146D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ADF84E-4BA6-4465-A88B-75399BDE31FF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D8D7F-1D06-E063-6424-DA264EEB1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S.J.SUNESH                                  5. PYTHON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17770-AE56-EA5B-C0D8-A60AE4FC6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A644FB-D13C-450C-9781-1A7A7A649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A2A31B-CAA6-0885-B246-505A11442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23265-E0BC-4525-8571-5D3077AF9C11}" type="slidenum">
              <a:rPr lang="en-IN"/>
              <a:pPr>
                <a:defRPr/>
              </a:pPr>
              <a:t>1</a:t>
            </a:fld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756BAF-310B-A0FB-F053-1F889CEBE4D1}"/>
              </a:ext>
            </a:extLst>
          </p:cNvPr>
          <p:cNvSpPr/>
          <p:nvPr/>
        </p:nvSpPr>
        <p:spPr>
          <a:xfrm>
            <a:off x="-15875" y="400050"/>
            <a:ext cx="915035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spc="50" dirty="0" smtClean="0">
                <a:ln w="11430"/>
                <a:solidFill>
                  <a:srgbClr val="00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anose="02050604050505020204" pitchFamily="18" charset="0"/>
              </a:rPr>
              <a:t>PROGRAMMING IN PYTHON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800" b="1" spc="50" dirty="0" smtClean="0">
              <a:ln w="11430"/>
              <a:solidFill>
                <a:srgbClr val="00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dirty="0" smtClean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anose="02050604050505020204" pitchFamily="18" charset="0"/>
              </a:rPr>
              <a:t>PYTHON</a:t>
            </a:r>
            <a:r>
              <a:rPr lang="en-US" sz="3200" dirty="0" smtClean="0">
                <a:solidFill>
                  <a:schemeClr val="accent2"/>
                </a:solidFill>
                <a:latin typeface="Bookman Old Style" panose="02050604050505020204" pitchFamily="18" charset="0"/>
                <a:cs typeface="LCD" pitchFamily="50" charset="-79"/>
              </a:rPr>
              <a:t> </a:t>
            </a:r>
            <a:r>
              <a:rPr lang="en-US" sz="3200" b="1" spc="50" dirty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anose="02050604050505020204" pitchFamily="18" charset="0"/>
              </a:rPr>
              <a:t>VARIABLES</a:t>
            </a:r>
            <a:r>
              <a:rPr lang="en-US" sz="3200" dirty="0">
                <a:solidFill>
                  <a:schemeClr val="accent2"/>
                </a:solidFill>
                <a:latin typeface="Bookman Old Style" panose="02050604050505020204" pitchFamily="18" charset="0"/>
                <a:cs typeface="LCD" pitchFamily="50" charset="-79"/>
              </a:rPr>
              <a:t> </a:t>
            </a:r>
            <a:r>
              <a:rPr lang="en-US" sz="3200" b="1" spc="50" dirty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anose="02050604050505020204" pitchFamily="18" charset="0"/>
              </a:rPr>
              <a:t>AND</a:t>
            </a:r>
            <a:r>
              <a:rPr lang="en-US" sz="3200" dirty="0">
                <a:solidFill>
                  <a:schemeClr val="accent2"/>
                </a:solidFill>
                <a:latin typeface="Bookman Old Style" panose="02050604050505020204" pitchFamily="18" charset="0"/>
                <a:cs typeface="LCD" pitchFamily="50" charset="-79"/>
              </a:rPr>
              <a:t> </a:t>
            </a:r>
            <a:r>
              <a:rPr lang="en-US" sz="3200" b="1" spc="50" dirty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anose="02050604050505020204" pitchFamily="18" charset="0"/>
              </a:rPr>
              <a:t>OPERATORS</a:t>
            </a:r>
            <a:r>
              <a:rPr lang="en-US" sz="3200" dirty="0">
                <a:solidFill>
                  <a:schemeClr val="accent2"/>
                </a:solidFill>
                <a:latin typeface="Bookman Old Style" panose="02050604050505020204" pitchFamily="18" charset="0"/>
                <a:cs typeface="LCD" pitchFamily="50" charset="-79"/>
              </a:rPr>
              <a:t> </a:t>
            </a:r>
            <a:endParaRPr lang="en-US" sz="6000" dirty="0">
              <a:solidFill>
                <a:schemeClr val="accent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05400" y="3562350"/>
            <a:ext cx="4572000" cy="20826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28800" indent="-1828800">
              <a:spcBef>
                <a:spcPts val="36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</a:rPr>
              <a:t>Mrs. C.SHYAMALADEVI M.C.A., M.Phil., B.Ed.,</a:t>
            </a:r>
            <a:endParaRPr lang="en-US" sz="1600" b="1" dirty="0"/>
          </a:p>
          <a:p>
            <a:pPr marL="1828800" indent="-1828800">
              <a:spcBef>
                <a:spcPts val="36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</a:rPr>
              <a:t>ASSISTANT PROFESSOR,</a:t>
            </a:r>
            <a:endParaRPr lang="en-US" sz="1600" b="1" dirty="0"/>
          </a:p>
          <a:p>
            <a:pPr marL="1828800" indent="-1828800">
              <a:spcBef>
                <a:spcPts val="36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</a:rPr>
              <a:t>DEPARTMENT OF COMPUTER SCIENCE,</a:t>
            </a:r>
            <a:endParaRPr lang="en-US" sz="1600" b="1" dirty="0"/>
          </a:p>
          <a:p>
            <a:pPr marL="1828800" indent="-1828800">
              <a:spcBef>
                <a:spcPts val="36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</a:rPr>
              <a:t>SHRIMATI INDIRA GANDHI COLLEGE, </a:t>
            </a:r>
            <a:endParaRPr lang="en-US" sz="1600" b="1" dirty="0"/>
          </a:p>
          <a:p>
            <a:pPr marL="1828800" indent="-1828800">
              <a:spcBef>
                <a:spcPts val="36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</a:rPr>
              <a:t>TRICHY-2.</a:t>
            </a:r>
            <a:endParaRPr lang="en-US" sz="1600" b="1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02D5F29F-A59D-50AE-29D4-C9019D7DA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2863" y="755650"/>
            <a:ext cx="9174163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1500" b="1">
                <a:solidFill>
                  <a:srgbClr val="7030A0"/>
                </a:solidFill>
                <a:latin typeface="Archery Black Condensed"/>
              </a:rPr>
              <a:t>Invoking Python IDLE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792AF3-09E0-38A2-33D0-DCFE60259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299D7-6D64-46DA-88B0-77D2B90D2D4A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>
            <a:extLst>
              <a:ext uri="{FF2B5EF4-FFF2-40B4-BE49-F238E27FC236}">
                <a16:creationId xmlns:a16="http://schemas.microsoft.com/office/drawing/2014/main" id="{E523E92B-7B5E-DC6A-EB42-132250C4B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2" t="15671" r="26695" b="6252"/>
          <a:stretch>
            <a:fillRect/>
          </a:stretch>
        </p:blipFill>
        <p:spPr bwMode="auto">
          <a:xfrm>
            <a:off x="304800" y="236538"/>
            <a:ext cx="8393113" cy="466725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983148-A0C7-0644-3973-3C9D1B9AF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167EB-A1A8-49F4-B536-7911E76AA238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DB6C3220-9741-93DC-4794-BEE78D84E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" y="361950"/>
            <a:ext cx="80772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FF0000"/>
                </a:solidFill>
                <a:latin typeface="Arno Pro Display"/>
              </a:rPr>
              <a:t>The </a:t>
            </a:r>
            <a:r>
              <a:rPr lang="en-US" altLang="en-US" sz="4400" b="1">
                <a:solidFill>
                  <a:srgbClr val="7030A0"/>
                </a:solidFill>
                <a:latin typeface="Arno Pro Display"/>
              </a:rPr>
              <a:t>prompt (&gt;&gt;&gt;) </a:t>
            </a:r>
            <a:r>
              <a:rPr lang="en-US" altLang="en-US" sz="4400" b="1">
                <a:solidFill>
                  <a:srgbClr val="FF0000"/>
                </a:solidFill>
                <a:latin typeface="Arno Pro Display"/>
              </a:rPr>
              <a:t>indicates that Interpreter is ready to acceptations. </a:t>
            </a:r>
            <a:r>
              <a:rPr lang="en-US" altLang="en-US" sz="4400" b="1">
                <a:solidFill>
                  <a:srgbClr val="7030A0"/>
                </a:solidFill>
                <a:latin typeface="Arno Pro Display"/>
              </a:rPr>
              <a:t>Therefore, the prompt on screen means IDLE is working in interactive mode.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FFFC9-1520-179E-A038-F95987E22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E7F8F-4C8A-463C-936F-44BEDD9290BD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7A17D134-2154-B4B3-0B78-F448E5E2A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14300"/>
            <a:ext cx="533400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5/2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2/5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0.4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4%2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5%2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5//2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5+40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5**2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5+5*2</a:t>
            </a:r>
          </a:p>
          <a:p>
            <a:pPr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eaLnBrk="1" hangingPunct="1"/>
            <a:r>
              <a:rPr lang="pt-BR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a=3</a:t>
            </a:r>
          </a:p>
          <a:p>
            <a:pPr eaLnBrk="1" hangingPunct="1"/>
            <a:r>
              <a:rPr lang="pt-BR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a+=4</a:t>
            </a:r>
          </a:p>
          <a:p>
            <a:pPr eaLnBrk="1" hangingPunct="1"/>
            <a:r>
              <a:rPr lang="pt-BR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print(a)</a:t>
            </a:r>
          </a:p>
          <a:p>
            <a:pPr eaLnBrk="1" hangingPunct="1"/>
            <a:r>
              <a:rPr lang="pt-BR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altLang="en-US" sz="1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8D67F5-C25F-1FD4-EB12-0288DF8CB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7D6CFB-700A-4102-8DF5-B13A01588AA0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7A2DBCE-A335-7C60-E6D6-512EF2DD62A4}"/>
              </a:ext>
            </a:extLst>
          </p:cNvPr>
          <p:cNvSpPr/>
          <p:nvPr/>
        </p:nvSpPr>
        <p:spPr>
          <a:xfrm>
            <a:off x="228600" y="209550"/>
            <a:ext cx="8515350" cy="4586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70C0"/>
                </a:solidFill>
                <a:latin typeface="Archery Black Condensed" pitchFamily="2" charset="0"/>
              </a:rPr>
              <a:t>Script mode Programming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script is a text file containing the Python statements.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Python Scripts are reusable code.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Once the script is created, it can be executed again and again without retyping.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Scripts are editable.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D7A09A-6D07-2A76-7FD8-04C40C84F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058B1-BB5D-4A25-BC8F-E1B8EF820BFB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8DEB00D-E420-1E2C-7756-3B5C58754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76962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800" b="1">
                <a:solidFill>
                  <a:srgbClr val="7030A0"/>
                </a:solidFill>
                <a:latin typeface="Archery Black Condensed"/>
              </a:rPr>
              <a:t>Input and Output Functions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04F6F0-0684-5F88-04AC-FBBAB514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7E34A3-CCFF-4EF6-B31B-16F634758D71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1EDB20-01BC-FDFE-5AFB-C352BFBD6F28}"/>
              </a:ext>
            </a:extLst>
          </p:cNvPr>
          <p:cNvSpPr/>
          <p:nvPr/>
        </p:nvSpPr>
        <p:spPr>
          <a:xfrm>
            <a:off x="304800" y="819150"/>
            <a:ext cx="8332788" cy="3108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program needs to interact with the user to accomplish the desired task; this can be achieved using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Input-Output functions.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input() </a:t>
            </a:r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function helps to enter data at run time by the user.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output function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print() </a:t>
            </a:r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is used to display the result of the program on the screen after execution.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5FEEFC-61FD-2BFB-869A-B5404D7D8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96BF8-F315-46CF-BB3C-0980B52F9B52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147072-3F5F-BE13-165D-0ED394283470}"/>
              </a:ext>
            </a:extLst>
          </p:cNvPr>
          <p:cNvSpPr/>
          <p:nvPr/>
        </p:nvSpPr>
        <p:spPr>
          <a:xfrm>
            <a:off x="685800" y="742950"/>
            <a:ext cx="7543800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70C0"/>
                </a:solidFill>
                <a:latin typeface="Archery Black Condensed" pitchFamily="2" charset="0"/>
              </a:rPr>
              <a:t>The print() function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Python, the </a:t>
            </a:r>
            <a:r>
              <a:rPr lang="en-US" sz="4800" b="1" dirty="0">
                <a:solidFill>
                  <a:srgbClr val="0070C0"/>
                </a:solidFill>
                <a:latin typeface="Archery Black Condensed" pitchFamily="2" charset="0"/>
              </a:rPr>
              <a:t>print()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function is used to display result on the screen.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C60CCE-9F97-49B0-AD6A-15C06E7A8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A8257B-B4A4-4F65-9F5B-3F9A78FCEF49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D3ADF2A6-4B30-53FC-39E1-E13CC89FE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38" y="0"/>
            <a:ext cx="3532187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8800" b="1">
                <a:solidFill>
                  <a:srgbClr val="0070C0"/>
                </a:solidFill>
                <a:latin typeface="Archery Black Condensed"/>
              </a:rPr>
              <a:t>Syntax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5017ED-ED0F-A5F9-930D-6AD346479604}"/>
              </a:ext>
            </a:extLst>
          </p:cNvPr>
          <p:cNvSpPr/>
          <p:nvPr/>
        </p:nvSpPr>
        <p:spPr>
          <a:xfrm>
            <a:off x="0" y="1352550"/>
            <a:ext cx="914400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print (“string to be displayed as output ” )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print (variable )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print (“String to be displayed as output ”, variable)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print (“String1 ”, variable, “String 2”, variable, “String 3” ……)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0E893-FE42-F640-2D80-C25E01177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C7410B-BA09-49FE-8DAB-406C090DCC0B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>
            <a:extLst>
              <a:ext uri="{FF2B5EF4-FFF2-40B4-BE49-F238E27FC236}">
                <a16:creationId xmlns:a16="http://schemas.microsoft.com/office/drawing/2014/main" id="{0B8A4274-2F90-C045-7AF4-0AD791CAB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0" t="34888" r="22586" b="3793"/>
          <a:stretch>
            <a:fillRect/>
          </a:stretch>
        </p:blipFill>
        <p:spPr bwMode="auto">
          <a:xfrm>
            <a:off x="401638" y="361950"/>
            <a:ext cx="8513762" cy="455295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B3D7B4-314F-B87A-1A7A-165CF64D7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B2B24-1A19-450A-A6BE-81634EB93D78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23646123-0018-A1B6-A89A-D3A91CDE4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09550"/>
            <a:ext cx="84582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Appreciate the use of Graphical User Interface (GUI) and Integrated Development Environment (IDE) for creating Python programs. </a:t>
            </a:r>
          </a:p>
          <a:p>
            <a:pPr algn="just" eaLnBrk="1" hangingPunct="1"/>
            <a:endParaRPr lang="en-US" altLang="en-US" sz="2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•Work in Interactive &amp; Script mode for programming. </a:t>
            </a:r>
          </a:p>
          <a:p>
            <a:pPr algn="just"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•Create and assign values to variables. </a:t>
            </a:r>
          </a:p>
          <a:p>
            <a:pPr algn="just"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•Understand the concept and usage of different data types in Python. </a:t>
            </a:r>
          </a:p>
          <a:p>
            <a:pPr algn="just"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•Appreciate the importance and usage of different types of operators (Arithmetic, Relational and Logical) </a:t>
            </a:r>
          </a:p>
          <a:p>
            <a:pPr algn="just"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•Creating Python expression (s) and statement (s). </a:t>
            </a:r>
            <a:endParaRPr lang="en-US" altLang="en-US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0B09DC-43EE-22E1-5F95-BDB32A64F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FC460D-F02D-4105-8826-286C1A0B50DC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C30EE3-99DB-8E29-0897-F2B5CCAB0457}"/>
              </a:ext>
            </a:extLst>
          </p:cNvPr>
          <p:cNvSpPr/>
          <p:nvPr/>
        </p:nvSpPr>
        <p:spPr>
          <a:xfrm>
            <a:off x="228600" y="560388"/>
            <a:ext cx="851535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print () 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evaluates the expression before printing it on the monitor.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print () 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displays an entire statement which is specified within print ( ).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Comma ( , ) is used as a separator in print ( ) to print more than one item.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305B4D-DCB3-7416-4C40-53EE5200D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57049-39A2-4EFE-A19F-7FF0524CA57A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384A50-B00A-5AED-54EB-70FF36CEA5D8}"/>
              </a:ext>
            </a:extLst>
          </p:cNvPr>
          <p:cNvSpPr/>
          <p:nvPr/>
        </p:nvSpPr>
        <p:spPr>
          <a:xfrm>
            <a:off x="168275" y="1276350"/>
            <a:ext cx="8763000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&gt;&gt;&gt; x=5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&gt;&gt;&gt; y=5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&gt;&gt;&gt; z=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x+y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&gt;&gt;&gt; print("The sum of ", x," and" , y," is “ ,z)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sum of 5  and 5 is 10</a:t>
            </a: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9D7ED2A-F701-0407-7116-17C47CA21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" y="0"/>
            <a:ext cx="41624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8800" b="1">
                <a:solidFill>
                  <a:srgbClr val="0070C0"/>
                </a:solidFill>
                <a:latin typeface="Archery Black Condensed"/>
              </a:rPr>
              <a:t>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972B9-DB76-1C2C-79D2-DAAAAC55C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9BD3D-AA3A-4D2C-9638-910D35F70DFC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F1C78DF-9557-FCE1-A54C-F402F72D4328}"/>
              </a:ext>
            </a:extLst>
          </p:cNvPr>
          <p:cNvSpPr/>
          <p:nvPr/>
        </p:nvSpPr>
        <p:spPr>
          <a:xfrm>
            <a:off x="209550" y="112713"/>
            <a:ext cx="8705850" cy="70485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0070C0"/>
                </a:solidFill>
                <a:latin typeface="Archery Black Condensed" pitchFamily="2" charset="0"/>
              </a:rPr>
              <a:t>input( ) function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0070C0"/>
              </a:solidFill>
              <a:latin typeface="Archery Black Condensed" pitchFamily="2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Python,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input( )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function is used to accept data as input at run time. The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syntax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for input() function is,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2060"/>
                </a:solidFill>
                <a:latin typeface="Archery Black Condensed" pitchFamily="2" charset="0"/>
              </a:rPr>
              <a:t>Variable = input (“prompt string”)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B081E-195B-DD2E-33F2-B0DE31D0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7D458-3A3C-4378-BDF3-0C5855646EB0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25E6A5-E0B0-035E-6838-AF52CCCA5F20}"/>
              </a:ext>
            </a:extLst>
          </p:cNvPr>
          <p:cNvSpPr/>
          <p:nvPr/>
        </p:nvSpPr>
        <p:spPr>
          <a:xfrm>
            <a:off x="76200" y="228600"/>
            <a:ext cx="8915400" cy="23082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&gt;&gt;&gt; name=input("enter your name:")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enter your name: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anupriya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cillary" pitchFamily="50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&gt;&gt;&gt; print("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i'm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 ",name)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i’m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 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anupriya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cillary" pitchFamily="50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C1A89A-6BCA-AF29-7038-4D550134C78A}"/>
              </a:ext>
            </a:extLst>
          </p:cNvPr>
          <p:cNvSpPr/>
          <p:nvPr/>
        </p:nvSpPr>
        <p:spPr>
          <a:xfrm>
            <a:off x="76200" y="2457450"/>
            <a:ext cx="8915400" cy="2554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&gt;&gt;&gt; city=input()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trichy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cillary" pitchFamily="50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&gt;&gt;&gt; print("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im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from:",city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im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 from: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trichy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cillary" pitchFamily="50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59E855-2377-E735-83D1-41CDFE50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6ADD7B-8CA4-45C5-8725-D6379C7DB5D1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7EEB02-479D-5D66-49E4-EDB0A7ED93C1}"/>
              </a:ext>
            </a:extLst>
          </p:cNvPr>
          <p:cNvSpPr/>
          <p:nvPr/>
        </p:nvSpPr>
        <p:spPr>
          <a:xfrm>
            <a:off x="514350" y="366713"/>
            <a:ext cx="8001000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x,y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=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int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 (input("Enter Number 1:")),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int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(input("Enter Number 2:"))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Enter Number 1 :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40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Enter Number 2: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30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&gt;&gt;&gt; c=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x+y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cillary" pitchFamily="50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&gt;&gt;&gt; print(c)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70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43F1A1-FFD0-EFB9-6AF2-99B9E679F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AEF83-B845-4798-8E91-D1DB19325372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0A5DCF-2848-3826-9825-7523258E30A8}"/>
              </a:ext>
            </a:extLst>
          </p:cNvPr>
          <p:cNvSpPr/>
          <p:nvPr/>
        </p:nvSpPr>
        <p:spPr>
          <a:xfrm>
            <a:off x="342900" y="909638"/>
            <a:ext cx="8458200" cy="33242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Comments in Python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056D94-FEFA-C253-8710-CF22E7350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41B28-5520-43EC-AEC7-859B19A1318C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B98A62-6BAF-F398-C4B5-759E369C795E}"/>
              </a:ext>
            </a:extLst>
          </p:cNvPr>
          <p:cNvSpPr/>
          <p:nvPr/>
        </p:nvSpPr>
        <p:spPr>
          <a:xfrm>
            <a:off x="533400" y="361950"/>
            <a:ext cx="8077200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Python, comments begin with hash symbol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(#).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lines that begins with # are considered as comments and ignored by the Python interpreter.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Comments may be </a:t>
            </a:r>
          </a:p>
          <a:p>
            <a:pPr marL="2400300" lvl="4" indent="-5715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Single line </a:t>
            </a:r>
          </a:p>
          <a:p>
            <a:pPr marL="2400300" lvl="4" indent="-5715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Multi-lines. </a:t>
            </a:r>
          </a:p>
          <a:p>
            <a:pPr marL="2400300" lvl="4" indent="-5715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multiline comments should be enclosed within a set of 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#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as given below.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56A296-203F-29E9-C23A-F8D5D9653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2C37F8-A634-41C8-A5E7-C690E832736C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085D92-F883-0CF5-8208-BDADD27D622B}"/>
              </a:ext>
            </a:extLst>
          </p:cNvPr>
          <p:cNvSpPr/>
          <p:nvPr/>
        </p:nvSpPr>
        <p:spPr>
          <a:xfrm>
            <a:off x="17463" y="1314450"/>
            <a:ext cx="8669337" cy="280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# It is Single line Comment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# It is multiline comment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which contains more than one line #</a:t>
            </a: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EAE495F-1CEA-3D34-5165-834AD015E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6838" y="0"/>
            <a:ext cx="4683126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8800" b="1">
                <a:solidFill>
                  <a:srgbClr val="0070C0"/>
                </a:solidFill>
                <a:latin typeface="Archery Black Condensed"/>
              </a:rPr>
              <a:t>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27632-2930-831D-32AF-FBDDA8E41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1090A1-F4AA-468D-89D6-0D8F005F8EFF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197E498E-82E1-9DD6-F099-B671207E1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8650"/>
            <a:ext cx="9144000" cy="358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2800"/>
          </a:p>
          <a:p>
            <a:pPr algn="ctr" eaLnBrk="1" hangingPunct="1"/>
            <a:r>
              <a:rPr lang="en-US" altLang="en-US" sz="19900" b="1">
                <a:solidFill>
                  <a:srgbClr val="7030A0"/>
                </a:solidFill>
                <a:latin typeface="Archery Black Condensed"/>
              </a:rPr>
              <a:t>Tokens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B34BD2-383B-0215-143F-77DF3E37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4E84B8-FFFF-4E93-A9D6-74C91426D340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AD9650-D3A5-75D2-7588-F134098179E1}"/>
              </a:ext>
            </a:extLst>
          </p:cNvPr>
          <p:cNvSpPr/>
          <p:nvPr/>
        </p:nvSpPr>
        <p:spPr>
          <a:xfrm>
            <a:off x="228600" y="819150"/>
            <a:ext cx="8458200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Python breaks each logical line into a sequence of elementary lexical components known as </a:t>
            </a: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Tokens.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CDBCFF-F90B-1468-7B93-632B5CDB5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853D2-B212-45F2-A4EB-24D0235D8A80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C5DA6E-D2B3-188B-D1D1-0A4058C89BA9}"/>
              </a:ext>
            </a:extLst>
          </p:cNvPr>
          <p:cNvSpPr/>
          <p:nvPr/>
        </p:nvSpPr>
        <p:spPr>
          <a:xfrm>
            <a:off x="152400" y="555625"/>
            <a:ext cx="8382000" cy="40322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Python is a 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general purpose programming language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Created by 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Guido Van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Rossum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CWI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entrum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iskunde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nformatica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which is a 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National Research Institute for Mathematics and Computer Science in Netherlands.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6276BA-1897-99A9-B02C-3F921416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8678C-8B8E-459C-8CB8-62FD9630BF14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8F8E052-1235-3CA8-01D7-B8F70B62653D}"/>
              </a:ext>
            </a:extLst>
          </p:cNvPr>
          <p:cNvSpPr/>
          <p:nvPr/>
        </p:nvSpPr>
        <p:spPr>
          <a:xfrm>
            <a:off x="609600" y="679450"/>
            <a:ext cx="5486400" cy="37846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1) Identifiers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2) Keywords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3) Operators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4) Delimiters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5) Literals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C27E3B-8CAD-B7AA-8A56-1DF516C2B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12F87F-5F50-4772-8F2C-850920976C3A}" type="slidenum">
              <a:rPr lang="en-US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96C7B5-8191-1CFE-9775-84D1483ACDE5}"/>
              </a:ext>
            </a:extLst>
          </p:cNvPr>
          <p:cNvSpPr/>
          <p:nvPr/>
        </p:nvSpPr>
        <p:spPr>
          <a:xfrm>
            <a:off x="-4763" y="742950"/>
            <a:ext cx="9148763" cy="2216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Identifiers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C3AC04-15BD-41E3-00CB-8004DB1D7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85AB08-4580-4185-957A-761E971719DB}" type="slidenum">
              <a:rPr lang="en-US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16F976-2745-8658-3EF6-6F47627AB605}"/>
              </a:ext>
            </a:extLst>
          </p:cNvPr>
          <p:cNvSpPr/>
          <p:nvPr/>
        </p:nvSpPr>
        <p:spPr>
          <a:xfrm>
            <a:off x="533400" y="1123950"/>
            <a:ext cx="7620000" cy="2124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 Identifier is a name used to identify a variable, function, class, module or object.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803AAB-0E63-9305-A093-FF61AEC7F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D1308-0972-44F9-94EB-2AFB6E48887C}" type="slidenum">
              <a:rPr lang="en-US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573B1C5-F57F-8232-C378-90E650BAF4A7}"/>
              </a:ext>
            </a:extLst>
          </p:cNvPr>
          <p:cNvSpPr/>
          <p:nvPr/>
        </p:nvSpPr>
        <p:spPr>
          <a:xfrm>
            <a:off x="304800" y="666750"/>
            <a:ext cx="8305800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 identifier must start with an alphabet (A..Z or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a..z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 or underscore ( _ ).</a:t>
            </a: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Identifiers may contain digits (0 .. 9)</a:t>
            </a: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Python identifiers are case sensitive i.e. uppercase and lowercase letters are distinct.</a:t>
            </a: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Identifiers must not be a python keyword. </a:t>
            </a:r>
          </a:p>
          <a:p>
            <a:pPr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Python does not allow punctuation character such as %,$, @ etc., within identifiers.</a:t>
            </a:r>
            <a:endParaRPr lang="en-US" sz="2400" dirty="0"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9171FA-2FF8-A289-EC29-74F17DB9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D7843B-7BDE-44F3-AD70-BF09D9D49517}" type="slidenum">
              <a:rPr lang="en-US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9A75DD7B-64D6-0398-1DEE-8C8BA8692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7938"/>
            <a:ext cx="9144000" cy="4032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7030A0"/>
                </a:solidFill>
                <a:latin typeface="Bombardier"/>
              </a:rPr>
              <a:t>	  </a:t>
            </a:r>
          </a:p>
          <a:p>
            <a:pPr eaLnBrk="1" hangingPunct="1"/>
            <a:r>
              <a:rPr lang="en-US" altLang="en-US" sz="4000" b="1">
                <a:solidFill>
                  <a:srgbClr val="7030A0"/>
                </a:solidFill>
                <a:latin typeface="Bombardier"/>
              </a:rPr>
              <a:t>	</a:t>
            </a:r>
            <a:r>
              <a:rPr lang="en-US" altLang="en-US" sz="4000" b="1" u="sng">
                <a:solidFill>
                  <a:srgbClr val="7030A0"/>
                </a:solidFill>
                <a:latin typeface="Bombardier"/>
              </a:rPr>
              <a:t>Example of valid identifiers</a:t>
            </a:r>
            <a:r>
              <a:rPr lang="en-US" altLang="en-US" sz="4000" b="1">
                <a:solidFill>
                  <a:srgbClr val="7030A0"/>
                </a:solidFill>
                <a:latin typeface="Bombardier"/>
              </a:rPr>
              <a:t> </a:t>
            </a:r>
            <a:endParaRPr lang="en-US" altLang="en-US" sz="4400" b="1">
              <a:solidFill>
                <a:srgbClr val="FF0000"/>
              </a:solidFill>
              <a:latin typeface="Bombardier"/>
            </a:endParaRPr>
          </a:p>
          <a:p>
            <a:pPr algn="ctr" eaLnBrk="1" hangingPunct="1"/>
            <a:r>
              <a:rPr lang="en-US" altLang="en-US" sz="4400" b="1">
                <a:solidFill>
                  <a:srgbClr val="FF0000"/>
                </a:solidFill>
                <a:latin typeface="Bombardier"/>
              </a:rPr>
              <a:t>    Sum, total_marks, regno, num1</a:t>
            </a:r>
          </a:p>
          <a:p>
            <a:pPr algn="ctr" eaLnBrk="1" hangingPunct="1"/>
            <a:endParaRPr lang="en-US" altLang="en-US" sz="4400" b="1">
              <a:solidFill>
                <a:srgbClr val="7030A0"/>
              </a:solidFill>
              <a:latin typeface="Bombardier"/>
            </a:endParaRPr>
          </a:p>
          <a:p>
            <a:pPr algn="ctr" eaLnBrk="1" hangingPunct="1"/>
            <a:r>
              <a:rPr lang="en-US" altLang="en-US" sz="4400" b="1" u="sng">
                <a:solidFill>
                  <a:srgbClr val="7030A0"/>
                </a:solidFill>
                <a:latin typeface="Bombardier"/>
              </a:rPr>
              <a:t>Example of invalid identifiers </a:t>
            </a:r>
          </a:p>
          <a:p>
            <a:pPr algn="ctr" eaLnBrk="1" hangingPunct="1"/>
            <a:r>
              <a:rPr lang="en-US" altLang="en-US" sz="4400" b="1">
                <a:solidFill>
                  <a:srgbClr val="FF0000"/>
                </a:solidFill>
                <a:latin typeface="Bombardier"/>
              </a:rPr>
              <a:t>12Name, name$, total-mark, continue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A71F49-9D69-ACA0-79DF-9139D96A8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A9D91-8A9B-4ACE-9271-496D5870E41C}" type="slidenum">
              <a:rPr lang="en-US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7AD34E9-4080-C4CA-2574-AB9527416F8D}"/>
              </a:ext>
            </a:extLst>
          </p:cNvPr>
          <p:cNvSpPr/>
          <p:nvPr/>
        </p:nvSpPr>
        <p:spPr>
          <a:xfrm>
            <a:off x="0" y="438150"/>
            <a:ext cx="9169400" cy="2216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Keywords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EF79A3-9077-6128-1E44-B91E331E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F220C6-7AAB-427B-99B5-BD1FC8440BEC}" type="slidenum">
              <a:rPr lang="en-US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8644E62-5396-392A-7D06-368C1E8D9EDC}"/>
              </a:ext>
            </a:extLst>
          </p:cNvPr>
          <p:cNvSpPr/>
          <p:nvPr/>
        </p:nvSpPr>
        <p:spPr>
          <a:xfrm>
            <a:off x="304800" y="971550"/>
            <a:ext cx="8323263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Keywords are special words used by Python interpreter to recognize the structure of program. As these words have specific meaning for interpreter, they cannot be used for any other purpose.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F2992C-B19A-4568-7D0B-AE469D9AD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3129B-B8CD-4563-9972-F088D33D6661}" type="slidenum">
              <a:rPr lang="en-US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B3BF50-2687-9EDB-541F-17A2CF4FF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7ADCB2-8A8A-4B70-8C7A-6A5E139947C2}" type="slidenum">
              <a:rPr lang="en-US"/>
              <a:pPr>
                <a:defRPr/>
              </a:pPr>
              <a:t>37</a:t>
            </a:fld>
            <a:endParaRPr lang="en-US"/>
          </a:p>
        </p:txBody>
      </p:sp>
      <p:pic>
        <p:nvPicPr>
          <p:cNvPr id="43011" name="Picture 3">
            <a:extLst>
              <a:ext uri="{FF2B5EF4-FFF2-40B4-BE49-F238E27FC236}">
                <a16:creationId xmlns:a16="http://schemas.microsoft.com/office/drawing/2014/main" id="{898C3CA3-2DDD-52DB-C39F-3A2EE6851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"/>
            <a:ext cx="75819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94BB7B-3B22-BA6D-6052-E9959A9EF007}"/>
              </a:ext>
            </a:extLst>
          </p:cNvPr>
          <p:cNvSpPr/>
          <p:nvPr/>
        </p:nvSpPr>
        <p:spPr>
          <a:xfrm>
            <a:off x="0" y="1085850"/>
            <a:ext cx="9144000" cy="2216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Operators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E42A36-DCBD-874B-B440-39FB8F537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E994E-A2E2-430A-9F77-FD08EB926624}" type="slidenum">
              <a:rPr lang="en-US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78FA99-49FF-F997-B506-D4089ABE22D4}"/>
              </a:ext>
            </a:extLst>
          </p:cNvPr>
          <p:cNvSpPr/>
          <p:nvPr/>
        </p:nvSpPr>
        <p:spPr>
          <a:xfrm>
            <a:off x="381000" y="1047750"/>
            <a:ext cx="800100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computer programming languages operators are special symbols which represent computations, conditional matching etc.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59D8CF-A5BB-5731-B926-41700CDDF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52930-3A53-4A58-9EDF-746A8C2B78D3}" type="slidenum">
              <a:rPr lang="en-US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28AB39-F3E0-2C17-C307-F593A92EF08A}"/>
              </a:ext>
            </a:extLst>
          </p:cNvPr>
          <p:cNvSpPr/>
          <p:nvPr/>
        </p:nvSpPr>
        <p:spPr>
          <a:xfrm>
            <a:off x="307975" y="285750"/>
            <a:ext cx="8382000" cy="40322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language was released in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I991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Python got its name from a BBC comedy series from seventies- “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Monty Python’s Flying Circus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”.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Python supports both Procedural and Object Oriented programming approaches.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F1A833-3731-9CA9-8F22-D9DCE7671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4826DD-177E-4F35-949D-683B862111BB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62CD7E-0446-BF98-D31C-FD5E9AEC11B6}"/>
              </a:ext>
            </a:extLst>
          </p:cNvPr>
          <p:cNvSpPr/>
          <p:nvPr/>
        </p:nvSpPr>
        <p:spPr>
          <a:xfrm>
            <a:off x="446088" y="590550"/>
            <a:ext cx="8251825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value of an operator used is called operands.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Operators are categorized as Arithmetic, Relational, Logical, Assignment etc. Value and variables when used with operator are known as 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operands.</a:t>
            </a:r>
            <a:endParaRPr lang="en-US" sz="3600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977117-625A-877F-23DB-D0D48E7F0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7631A2-9BAB-42CF-B965-94CEA80FB094}" type="slidenum">
              <a:rPr lang="en-US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167572-26DB-A0BC-36A5-9000277CCE03}"/>
              </a:ext>
            </a:extLst>
          </p:cNvPr>
          <p:cNvSpPr/>
          <p:nvPr/>
        </p:nvSpPr>
        <p:spPr>
          <a:xfrm>
            <a:off x="0" y="457200"/>
            <a:ext cx="9166225" cy="4340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Arithmetic operators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1C6CB8-2F89-E951-D9D1-E25E4B3E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247286-67A2-41C4-AB02-DB2363E6B77B}" type="slidenum">
              <a:rPr lang="en-US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EA2C28B-38DF-B450-2CAF-57A44DC2606C}"/>
              </a:ext>
            </a:extLst>
          </p:cNvPr>
          <p:cNvSpPr/>
          <p:nvPr/>
        </p:nvSpPr>
        <p:spPr>
          <a:xfrm>
            <a:off x="723900" y="493713"/>
            <a:ext cx="7696200" cy="4156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 arithmetic operator is a mathematical operator that takes two operands and performs a calculation on them. They are used for simple arithmetic.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EA4313-2F56-FFE1-2669-E26BE1387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B0A16-F5F6-450A-96A9-F5E7DD5136D0}" type="slidenum">
              <a:rPr lang="en-US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CB9670-6AAA-5E17-B43F-4279EB488773}"/>
              </a:ext>
            </a:extLst>
          </p:cNvPr>
          <p:cNvSpPr/>
          <p:nvPr/>
        </p:nvSpPr>
        <p:spPr>
          <a:xfrm>
            <a:off x="342900" y="971550"/>
            <a:ext cx="845820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Most computer languages contain a set of such operators that can be used within equations to perform different types of sequential calculations.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103F3A-C62D-5984-B27C-6D50ABC23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2A3C1-AD64-4B40-A464-ED76487BB72B}" type="slidenum">
              <a:rPr lang="en-US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>
            <a:extLst>
              <a:ext uri="{FF2B5EF4-FFF2-40B4-BE49-F238E27FC236}">
                <a16:creationId xmlns:a16="http://schemas.microsoft.com/office/drawing/2014/main" id="{8D7A0027-544B-44D8-FFB0-3F21C6200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" y="379413"/>
            <a:ext cx="6324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a=100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b=10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 ("The Sum = ",a+b)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Sum =  110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 ("The Difference = ",a-b)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=  90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 ("The Product = ",a*b)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Product =  1000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 ("The Quotient = ",a/b)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Quotient =  10.0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 ("The Remainder = ",a%30)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Remainder =  10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 ("The Exponent = ",a**2)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Exponent =  10000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 ("The Floor Division =",a//30)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Floor Division = 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7A9704-3708-C84D-5D0E-B8DC61649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62442-0F79-4BA2-A2A9-710E6534B657}" type="slidenum">
              <a:rPr lang="en-US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970B2B-EBD1-7B70-15A4-0726D883E3D6}"/>
              </a:ext>
            </a:extLst>
          </p:cNvPr>
          <p:cNvSpPr/>
          <p:nvPr/>
        </p:nvSpPr>
        <p:spPr>
          <a:xfrm>
            <a:off x="0" y="628650"/>
            <a:ext cx="9144000" cy="41544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Relational  or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Comparative operators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87E892-85BE-9022-AEF5-74D1E1562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F77D24-1D6F-4D10-AAAB-137CF478EE70}" type="slidenum">
              <a:rPr lang="en-US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D95051-D7C8-14C4-55C7-FE2E8FF96BA6}"/>
              </a:ext>
            </a:extLst>
          </p:cNvPr>
          <p:cNvSpPr/>
          <p:nvPr/>
        </p:nvSpPr>
        <p:spPr>
          <a:xfrm>
            <a:off x="419100" y="863600"/>
            <a:ext cx="830580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Relational operator is also called as 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Comparative operator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which checks the relationship between two operands.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If the relation is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true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it returns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True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; otherwise it returns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False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3E64DB-5452-EAC4-202D-2BB65B58D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1EBA07-AC2F-458A-9024-59F2C332BAB1}" type="slidenum">
              <a:rPr lang="en-US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>
            <a:extLst>
              <a:ext uri="{FF2B5EF4-FFF2-40B4-BE49-F238E27FC236}">
                <a16:creationId xmlns:a16="http://schemas.microsoft.com/office/drawing/2014/main" id="{988D303B-02C4-CA0E-8140-910BBFFF7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6" t="47762" r="19019" b="6250"/>
          <a:stretch>
            <a:fillRect/>
          </a:stretch>
        </p:blipFill>
        <p:spPr bwMode="auto">
          <a:xfrm>
            <a:off x="152400" y="285750"/>
            <a:ext cx="8839200" cy="45720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F8A848-6104-6FCB-0080-0A2237809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82C6E-E1B6-4F2E-B2CB-EBB2A36A959E}" type="slidenum">
              <a:rPr lang="en-US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>
            <a:extLst>
              <a:ext uri="{FF2B5EF4-FFF2-40B4-BE49-F238E27FC236}">
                <a16:creationId xmlns:a16="http://schemas.microsoft.com/office/drawing/2014/main" id="{BDA46248-DF7F-E8A3-130A-9A2440B3D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03238"/>
            <a:ext cx="9142413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a=10</a:t>
            </a:r>
          </a:p>
          <a:p>
            <a:pPr algn="ctr" eaLnBrk="1" hangingPunct="1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b=20</a:t>
            </a:r>
          </a:p>
          <a:p>
            <a:pPr algn="ctr" eaLnBrk="1" hangingPunct="1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a==b</a:t>
            </a:r>
          </a:p>
          <a:p>
            <a:pPr algn="ctr" eaLnBrk="1" hangingPunct="1"/>
            <a:r>
              <a:rPr lang="en-US" altLang="en-US" sz="2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</a:p>
          <a:p>
            <a:pPr algn="ctr" eaLnBrk="1" hangingPunct="1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a&lt;b</a:t>
            </a:r>
          </a:p>
          <a:p>
            <a:pPr algn="ctr" eaLnBrk="1" hangingPunct="1"/>
            <a:r>
              <a:rPr lang="en-US" altLang="en-US" sz="2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algn="ctr" eaLnBrk="1" hangingPunct="1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a&gt;b</a:t>
            </a:r>
          </a:p>
          <a:p>
            <a:pPr algn="ctr" eaLnBrk="1" hangingPunct="1"/>
            <a:r>
              <a:rPr lang="en-US" altLang="en-US" sz="2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</a:p>
          <a:p>
            <a:pPr algn="ctr" eaLnBrk="1" hangingPunct="1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a&lt;=b</a:t>
            </a:r>
          </a:p>
          <a:p>
            <a:pPr algn="ctr" eaLnBrk="1" hangingPunct="1"/>
            <a:r>
              <a:rPr lang="en-US" altLang="en-US" sz="2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algn="ctr" eaLnBrk="1" hangingPunct="1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a&gt;=b</a:t>
            </a:r>
          </a:p>
          <a:p>
            <a:pPr algn="ctr" eaLnBrk="1" hangingPunct="1"/>
            <a:r>
              <a:rPr lang="en-US" altLang="en-US" sz="2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</a:p>
          <a:p>
            <a:pPr algn="ctr" eaLnBrk="1" hangingPunct="1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a!=b</a:t>
            </a:r>
          </a:p>
          <a:p>
            <a:pPr algn="ctr" eaLnBrk="1" hangingPunct="1"/>
            <a:r>
              <a:rPr lang="en-US" altLang="en-US" sz="2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altLang="en-US" sz="24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374FFA-B784-3CAA-3458-59D10B749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DC0B5E-E7A8-4EEF-9507-402BB9476966}" type="slidenum">
              <a:rPr lang="en-US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FCC4F0-E5A9-47C2-077A-D635D2BB1360}"/>
              </a:ext>
            </a:extLst>
          </p:cNvPr>
          <p:cNvSpPr/>
          <p:nvPr/>
        </p:nvSpPr>
        <p:spPr>
          <a:xfrm>
            <a:off x="3175" y="133350"/>
            <a:ext cx="9140825" cy="4340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Logical operators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8DEBAE-F4D1-8116-D2C9-721D8A894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9B9C1E-C608-40FA-9F65-247BEAD3D19D}" type="slidenum">
              <a:rPr lang="en-US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9CEC0C3B-23C8-5276-39B9-1E56792BF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1143000"/>
            <a:ext cx="9144001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800" b="1">
                <a:solidFill>
                  <a:srgbClr val="C00000"/>
                </a:solidFill>
                <a:latin typeface="Cooper Black" panose="0208090404030B020404" pitchFamily="18" charset="0"/>
              </a:rPr>
              <a:t>Key features of Python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994630-6598-742E-8E26-517A87D3F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895315-24E7-41D7-8121-2299DE5533E6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D76DE34-54FF-3B7C-E8D1-B4CB6D975E8A}"/>
              </a:ext>
            </a:extLst>
          </p:cNvPr>
          <p:cNvSpPr/>
          <p:nvPr/>
        </p:nvSpPr>
        <p:spPr>
          <a:xfrm>
            <a:off x="492125" y="987425"/>
            <a:ext cx="8023225" cy="3168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python, Logical operators are used to perform logical operations on the given relational expressions. There are three logical operators they are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and, or and not.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B2BCA9-3256-453C-5880-3565E0BC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A116FE-0354-4CFB-A40F-BD633ED68DED}" type="slidenum">
              <a:rPr lang="en-US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36F950-4CDD-D761-06EF-4D6B5E7E44FC}"/>
              </a:ext>
            </a:extLst>
          </p:cNvPr>
          <p:cNvSpPr/>
          <p:nvPr/>
        </p:nvSpPr>
        <p:spPr>
          <a:xfrm>
            <a:off x="-31750" y="914400"/>
            <a:ext cx="9159875" cy="3632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Assignment operators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82FE34-6A45-DB6A-DD47-EBD0EE0F7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C3890-62AF-41B1-A039-BD1C242144A6}" type="slidenum">
              <a:rPr lang="en-US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DA9FA65-3FF5-96FC-4451-ED95C6F97DA8}"/>
              </a:ext>
            </a:extLst>
          </p:cNvPr>
          <p:cNvSpPr/>
          <p:nvPr/>
        </p:nvSpPr>
        <p:spPr>
          <a:xfrm>
            <a:off x="415925" y="971550"/>
            <a:ext cx="8312150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Python,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=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is a simple assignment operator to assign values to variable.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Let a = 5 and b = 10 assigns the value 5 to a and 10 to b these two assignment statement can also be given as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a,b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=5,10 that assigns the value 5 and 10 on the right to the variables a and b respectively. There are various compound operators in Python like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+=, -=, *=, /=, %=, **= and //=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are also available.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69B175-CCFA-267A-3787-E51E967DF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B6DBE5-F328-4AA1-A548-AD4CF9D9CFA0}" type="slidenum">
              <a:rPr lang="en-US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>
            <a:extLst>
              <a:ext uri="{FF2B5EF4-FFF2-40B4-BE49-F238E27FC236}">
                <a16:creationId xmlns:a16="http://schemas.microsoft.com/office/drawing/2014/main" id="{62DF407F-620D-12CE-B4A7-1B437EA06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01638"/>
            <a:ext cx="5334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x=int (input("Type a Value for X : "))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("X = ",x)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x+=2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("X = ",x)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x-=2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("X = ",x)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x*=2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("X = ",x)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x/=2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("X = ",x)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x%=2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("X = ",x)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x**=2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("X = ",x)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x//=2</a:t>
            </a:r>
          </a:p>
          <a:p>
            <a:pPr eaLnBrk="1" hangingPunct="1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("X = ",x)</a:t>
            </a:r>
            <a:endParaRPr lang="en-US" altLang="en-US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39E90918-C6FB-93E6-ECA1-B1F78F1C9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677863"/>
            <a:ext cx="3962400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a Value for X : 10</a:t>
            </a:r>
          </a:p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 10</a:t>
            </a:r>
          </a:p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 12</a:t>
            </a:r>
          </a:p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 10</a:t>
            </a:r>
          </a:p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 20</a:t>
            </a:r>
          </a:p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 10.0</a:t>
            </a:r>
          </a:p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 0.0</a:t>
            </a:r>
          </a:p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 0.0</a:t>
            </a:r>
          </a:p>
          <a:p>
            <a:pPr eaLnBrk="1" hangingPunct="1"/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 0.0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22DE7-B4EE-60FF-B7ED-0EC6BC02F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C1FE98-4D1D-4F1B-8557-AFAF9F166DCC}" type="slidenum">
              <a:rPr lang="en-US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4BF20C3-AB76-B03F-1FF6-618007C74D93}"/>
              </a:ext>
            </a:extLst>
          </p:cNvPr>
          <p:cNvSpPr/>
          <p:nvPr/>
        </p:nvSpPr>
        <p:spPr>
          <a:xfrm>
            <a:off x="30163" y="571500"/>
            <a:ext cx="9144000" cy="3632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Conditional operator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146C9E-5976-555E-51C7-0C6FF8EE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27F53B-9EFE-46FF-8D84-EEA25BD8C18D}" type="slidenum">
              <a:rPr lang="en-US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1BD7D4-8396-0FA1-2312-45B3845AB7A8}"/>
              </a:ext>
            </a:extLst>
          </p:cNvPr>
          <p:cNvSpPr/>
          <p:nvPr/>
        </p:nvSpPr>
        <p:spPr>
          <a:xfrm>
            <a:off x="228600" y="285750"/>
            <a:ext cx="8458200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Ternary operator 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is also known as 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conditional operator 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that evaluate something based on a condition being true or false.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It simply allows testing a condition in a single line replacing the multi- line if-else making the code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compact. 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6E4802EB-F51D-587B-5182-61065495B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38" y="0"/>
            <a:ext cx="3532187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8800" b="1">
                <a:solidFill>
                  <a:srgbClr val="0070C0"/>
                </a:solidFill>
                <a:latin typeface="Archery Black Condensed"/>
              </a:rPr>
              <a:t>Syntax 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3FE544-808B-C049-B9BD-B088EA30A7CE}"/>
              </a:ext>
            </a:extLst>
          </p:cNvPr>
          <p:cNvSpPr/>
          <p:nvPr/>
        </p:nvSpPr>
        <p:spPr>
          <a:xfrm>
            <a:off x="304800" y="1504950"/>
            <a:ext cx="8534400" cy="228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Variable Name = [</a:t>
            </a:r>
            <a:r>
              <a:rPr lang="en-US" sz="4800" b="1" dirty="0" err="1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on_true</a:t>
            </a:r>
            <a:r>
              <a:rPr lang="en-US" sz="48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] if [Test expression] else [</a:t>
            </a:r>
            <a:r>
              <a:rPr lang="en-US" sz="4800" b="1" dirty="0" err="1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on_false</a:t>
            </a:r>
            <a:r>
              <a:rPr lang="en-US" sz="48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]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0C6D46-F95C-1B42-E0CF-CA2894668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CCDC0C-F072-4AEC-91D7-A9F703596DD9}" type="slidenum">
              <a:rPr lang="en-US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C01D6D-C2EB-0B00-5C0D-229A7D3D7FC8}"/>
              </a:ext>
            </a:extLst>
          </p:cNvPr>
          <p:cNvSpPr/>
          <p:nvPr/>
        </p:nvSpPr>
        <p:spPr>
          <a:xfrm>
            <a:off x="38100" y="1571625"/>
            <a:ext cx="9144000" cy="317023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a=10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b=20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min = a if a &lt; b else b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print("The Minimum value is....", min)</a:t>
            </a: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777CEC5E-FCAE-912D-4CF9-7C6EA7C2F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3" y="0"/>
            <a:ext cx="46831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8800" b="1">
                <a:solidFill>
                  <a:srgbClr val="0070C0"/>
                </a:solidFill>
                <a:latin typeface="Archery Black Condensed"/>
              </a:rPr>
              <a:t>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C8263-424D-B726-F5F4-C88A2B39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DDE286-B9CC-4EFE-8770-38FB3E9F20FC}" type="slidenum">
              <a:rPr lang="en-US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78574A-4E56-C9A3-DA7A-BC944136ED09}"/>
              </a:ext>
            </a:extLst>
          </p:cNvPr>
          <p:cNvSpPr/>
          <p:nvPr/>
        </p:nvSpPr>
        <p:spPr>
          <a:xfrm>
            <a:off x="152400" y="590550"/>
            <a:ext cx="9144000" cy="2216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Delimiters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39DED6-D082-27E6-23B1-3CB1DB68F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7C592-945C-4B0E-B561-E8E29CAE0A99}" type="slidenum">
              <a:rPr lang="en-US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D53321B-B84D-F22A-4FAE-C034CB3CFE03}"/>
              </a:ext>
            </a:extLst>
          </p:cNvPr>
          <p:cNvSpPr/>
          <p:nvPr/>
        </p:nvSpPr>
        <p:spPr>
          <a:xfrm>
            <a:off x="0" y="0"/>
            <a:ext cx="914400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Python uses the symbols and symbol combinations as delimiters in expressions, lists, dictionaries and strings. Following are the delimiters.</a:t>
            </a:r>
          </a:p>
        </p:txBody>
      </p:sp>
      <p:pic>
        <p:nvPicPr>
          <p:cNvPr id="65539" name="Picture 2">
            <a:extLst>
              <a:ext uri="{FF2B5EF4-FFF2-40B4-BE49-F238E27FC236}">
                <a16:creationId xmlns:a16="http://schemas.microsoft.com/office/drawing/2014/main" id="{5EE4C4C6-8DAF-D076-A8DA-02D43AE24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92" t="24422" r="31236" b="50934"/>
          <a:stretch>
            <a:fillRect/>
          </a:stretch>
        </p:blipFill>
        <p:spPr bwMode="auto">
          <a:xfrm>
            <a:off x="228600" y="2838450"/>
            <a:ext cx="8534400" cy="207645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5C0AE9-EE01-6FD7-D955-E11616F1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2F842-8B2A-4F8D-A5D6-8F7F59C37CDF}" type="slidenum">
              <a:rPr lang="en-US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CBD7542E-83DC-F4F4-8D0B-C54DA420A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200" y="801688"/>
            <a:ext cx="83566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US" altLang="en-US" sz="3200"/>
              <a:t>It is a </a:t>
            </a:r>
            <a:r>
              <a:rPr lang="en-US" altLang="en-US" sz="3200" b="1">
                <a:solidFill>
                  <a:srgbClr val="7030A0"/>
                </a:solidFill>
              </a:rPr>
              <a:t>general purpose programming language</a:t>
            </a:r>
            <a:r>
              <a:rPr lang="en-US" altLang="en-US" sz="3200"/>
              <a:t> which can be used for both </a:t>
            </a:r>
            <a:r>
              <a:rPr lang="en-US" altLang="en-US" sz="3200" b="1">
                <a:solidFill>
                  <a:srgbClr val="7030A0"/>
                </a:solidFill>
              </a:rPr>
              <a:t>scientific and non-scientific programming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US" altLang="en-US" sz="3200"/>
              <a:t>It is a </a:t>
            </a:r>
            <a:r>
              <a:rPr lang="en-US" altLang="en-US" sz="3200" b="1">
                <a:solidFill>
                  <a:srgbClr val="00B0F0"/>
                </a:solidFill>
              </a:rPr>
              <a:t>platform independent programming language.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US" altLang="en-US" sz="3200" b="1">
                <a:solidFill>
                  <a:srgbClr val="7030A0"/>
                </a:solidFill>
              </a:rPr>
              <a:t>The programs written in Python are </a:t>
            </a:r>
            <a:r>
              <a:rPr lang="en-US" altLang="en-US" sz="3200" b="1">
                <a:solidFill>
                  <a:srgbClr val="00B050"/>
                </a:solidFill>
              </a:rPr>
              <a:t>easily readable and understandable.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F6C3E6-7E6B-435D-6774-926B9BE8A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8AE73F-D9B1-456C-841C-86665B0E20DC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3E3FDA-861D-D57D-9EF8-8A1474309744}"/>
              </a:ext>
            </a:extLst>
          </p:cNvPr>
          <p:cNvSpPr/>
          <p:nvPr/>
        </p:nvSpPr>
        <p:spPr>
          <a:xfrm>
            <a:off x="0" y="1314450"/>
            <a:ext cx="9144000" cy="26463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Literals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A98BAB-4532-855F-22FE-DEAF16F54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6F6A1-AD87-44E4-B8E5-FE1EEE3041CE}" type="slidenum">
              <a:rPr lang="en-US"/>
              <a:pPr>
                <a:defRPr/>
              </a:pPr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6B0436-5A3E-2AD3-404B-BEEBB580D3E0}"/>
              </a:ext>
            </a:extLst>
          </p:cNvPr>
          <p:cNvSpPr/>
          <p:nvPr/>
        </p:nvSpPr>
        <p:spPr>
          <a:xfrm>
            <a:off x="0" y="-15875"/>
            <a:ext cx="914400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Literal is a raw data given in a variable or constant. In Python, there are various types of literals.</a:t>
            </a:r>
          </a:p>
        </p:txBody>
      </p:sp>
      <p:pic>
        <p:nvPicPr>
          <p:cNvPr id="67587" name="Picture 2">
            <a:extLst>
              <a:ext uri="{FF2B5EF4-FFF2-40B4-BE49-F238E27FC236}">
                <a16:creationId xmlns:a16="http://schemas.microsoft.com/office/drawing/2014/main" id="{59EA45D7-02E9-6BB9-681C-27AB3C51A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44" t="60397" r="33115" b="24808"/>
          <a:stretch>
            <a:fillRect/>
          </a:stretch>
        </p:blipFill>
        <p:spPr bwMode="auto">
          <a:xfrm>
            <a:off x="1981200" y="3408363"/>
            <a:ext cx="6051550" cy="1633537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EC71D8-CC00-BBBB-94E0-435395058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A951E-B269-41B1-8D76-2463ABF7DA60}" type="slidenum">
              <a:rPr lang="en-US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361054-F34E-B9B3-361F-00BFAED6D228}"/>
              </a:ext>
            </a:extLst>
          </p:cNvPr>
          <p:cNvSpPr/>
          <p:nvPr/>
        </p:nvSpPr>
        <p:spPr>
          <a:xfrm>
            <a:off x="-17463" y="685800"/>
            <a:ext cx="9144001" cy="4340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Numeric Literals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E790F0-21DE-F1CE-477B-04F8D8F0B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1BF324-C342-4CA1-991B-38FF88DFFEF0}" type="slidenum">
              <a:rPr lang="en-US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2D1CD3-9AAB-BC70-FA7C-7743DFA9E9E6}"/>
              </a:ext>
            </a:extLst>
          </p:cNvPr>
          <p:cNvSpPr/>
          <p:nvPr/>
        </p:nvSpPr>
        <p:spPr>
          <a:xfrm>
            <a:off x="152400" y="590550"/>
            <a:ext cx="8532813" cy="3478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Numeric Literals consists of digits and are immutable (unchangeable).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Numeric literals can belong to 3 different numerical types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Integer, Float and Complex.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4F6528-D10B-3DB0-04BC-16534F443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F6AE6-B093-4AA9-B996-6CE6FF320484}" type="slidenum">
              <a:rPr lang="en-US"/>
              <a:pPr>
                <a:defRPr/>
              </a:pPr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B7950E-B9F2-714D-ADED-D59FA020F93D}"/>
              </a:ext>
            </a:extLst>
          </p:cNvPr>
          <p:cNvSpPr/>
          <p:nvPr/>
        </p:nvSpPr>
        <p:spPr>
          <a:xfrm>
            <a:off x="152400" y="133350"/>
            <a:ext cx="9144000" cy="5200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String Literals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8FE02B-F6D1-9503-6BE9-5446B769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A865CF-5F3F-4FA0-AE01-75BBD3A54F25}" type="slidenum">
              <a:rPr lang="en-US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EAFD55B-112C-7F82-FFCD-8702F42B1738}"/>
              </a:ext>
            </a:extLst>
          </p:cNvPr>
          <p:cNvSpPr/>
          <p:nvPr/>
        </p:nvSpPr>
        <p:spPr>
          <a:xfrm>
            <a:off x="304800" y="666750"/>
            <a:ext cx="8408988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Python a string literal is a sequence of characters surrounded by </a:t>
            </a:r>
            <a:r>
              <a:rPr 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quotes</a:t>
            </a:r>
            <a:r>
              <a:rPr 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Python supports single, double and triple quotes for a string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character literal is a single character surrounded by single or double quotes.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value with triple-quote "' '" is used to give multi-line string literal.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E3268E-A2D7-8D58-9B4F-74D2B588D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B7A82B-46C0-4AD7-B0F9-66F7939F0151}" type="slidenum">
              <a:rPr lang="en-US"/>
              <a:pPr>
                <a:defRPr/>
              </a:pPr>
              <a:t>65</a:t>
            </a:fld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B95162-7890-5143-2350-C6287833165A}"/>
              </a:ext>
            </a:extLst>
          </p:cNvPr>
          <p:cNvSpPr/>
          <p:nvPr/>
        </p:nvSpPr>
        <p:spPr>
          <a:xfrm>
            <a:off x="0" y="285750"/>
            <a:ext cx="9144000" cy="5200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Boolean Literals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53856A-9536-F45F-E50B-043543EA9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D33F88-86F2-46C4-A4D0-ACD6C105A9B3}" type="slidenum">
              <a:rPr lang="en-US"/>
              <a:pPr>
                <a:defRPr/>
              </a:pPr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31FE53-F15F-F15A-8E5A-840C96837664}"/>
              </a:ext>
            </a:extLst>
          </p:cNvPr>
          <p:cNvSpPr/>
          <p:nvPr/>
        </p:nvSpPr>
        <p:spPr>
          <a:xfrm>
            <a:off x="-25400" y="171450"/>
            <a:ext cx="9175750" cy="3786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Boolean literal can have any of the two values: </a:t>
            </a:r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True or False.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8DC2F2-F370-A01B-C00D-EBA93862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C09903-8E2D-406F-B4D2-6C5EA2387AB3}" type="slidenum">
              <a:rPr lang="en-US"/>
              <a:pPr>
                <a:defRPr/>
              </a:pPr>
              <a:t>67</a:t>
            </a:fld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5A7646-4E9A-5C30-B9F6-C8DA2F60EFAE}"/>
              </a:ext>
            </a:extLst>
          </p:cNvPr>
          <p:cNvSpPr/>
          <p:nvPr/>
        </p:nvSpPr>
        <p:spPr>
          <a:xfrm>
            <a:off x="0" y="0"/>
            <a:ext cx="9144000" cy="30464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boolean_1 = True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boolean_2 = False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print ("Demo Program for Boolean Literals")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print ("Boolean Value1 :",boolean_1)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print ("Boolean Value2 :",boolean_2)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005095-234E-BB09-FA85-784D064EDC4E}"/>
              </a:ext>
            </a:extLst>
          </p:cNvPr>
          <p:cNvSpPr/>
          <p:nvPr/>
        </p:nvSpPr>
        <p:spPr>
          <a:xfrm>
            <a:off x="0" y="3181350"/>
            <a:ext cx="9144000" cy="15700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Demo Program for Boolean Literals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('Boolean Value1 :', True)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cillary" pitchFamily="50" charset="0"/>
              </a:rPr>
              <a:t>('Boolean Value2 :', False)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EC49BD-5BA2-CC62-1114-906DEB32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08A629-9904-4D86-B2F5-5A0832D0387E}" type="slidenum">
              <a:rPr lang="en-US"/>
              <a:pPr>
                <a:defRPr/>
              </a:pPr>
              <a:t>68</a:t>
            </a:fld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F49121-E252-8E9D-459E-765EE1581BC4}"/>
              </a:ext>
            </a:extLst>
          </p:cNvPr>
          <p:cNvSpPr/>
          <p:nvPr/>
        </p:nvSpPr>
        <p:spPr>
          <a:xfrm>
            <a:off x="0" y="0"/>
            <a:ext cx="9144000" cy="4340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Escape Sequences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71ADBA-424F-5830-2303-A8011172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EE834-018A-402A-8179-11BF881114E8}" type="slidenum">
              <a:rPr lang="en-US"/>
              <a:pPr>
                <a:defRPr/>
              </a:pPr>
              <a:t>69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402B1B22-7C70-5016-15E7-D362656DB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463" y="1050925"/>
            <a:ext cx="9161463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9600" b="1">
                <a:solidFill>
                  <a:srgbClr val="C00000"/>
                </a:solidFill>
                <a:latin typeface="Cooper Black" panose="0208090404030B020404" pitchFamily="18" charset="0"/>
              </a:rPr>
              <a:t>Programming in Python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B75839-5C22-9471-939F-D32F4C3F7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335E3-5A2F-4C6A-8900-EF6D1C93533E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D781B69-3035-59F5-6EF4-488F7991B946}"/>
              </a:ext>
            </a:extLst>
          </p:cNvPr>
          <p:cNvSpPr/>
          <p:nvPr/>
        </p:nvSpPr>
        <p:spPr>
          <a:xfrm>
            <a:off x="228600" y="742950"/>
            <a:ext cx="8404225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Python strings, the backslash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"\"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is a special character, also called the "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escape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" character.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It is used in representing certain whitespace characters: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"\t" is a tab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"\n" is a newline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and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"\r" is a carriage return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9DF3FF-B681-6A8D-4D56-4F4009C5D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8D4631-8EA5-4E6D-826E-FCCA653C771B}" type="slidenum">
              <a:rPr lang="en-US"/>
              <a:pPr>
                <a:defRPr/>
              </a:pPr>
              <a:t>70</a:t>
            </a:fld>
            <a:endParaRPr 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D6B41ED-2983-1C97-2171-F87977AF14E3}"/>
              </a:ext>
            </a:extLst>
          </p:cNvPr>
          <p:cNvSpPr/>
          <p:nvPr/>
        </p:nvSpPr>
        <p:spPr>
          <a:xfrm>
            <a:off x="0" y="0"/>
            <a:ext cx="9153525" cy="45862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n-lt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Python Data types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090CB7-C9D9-F43C-F017-E5090C4DE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EE915D-A155-49CF-A798-B54818CE035F}" type="slidenum">
              <a:rPr lang="en-US"/>
              <a:pPr>
                <a:defRPr/>
              </a:pPr>
              <a:t>71</a:t>
            </a:fld>
            <a:endParaRPr 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B832AC-CA77-2855-2633-CD8266098BD3}"/>
              </a:ext>
            </a:extLst>
          </p:cNvPr>
          <p:cNvSpPr/>
          <p:nvPr/>
        </p:nvSpPr>
        <p:spPr>
          <a:xfrm>
            <a:off x="609600" y="971550"/>
            <a:ext cx="7620000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All data values in Python are objects and each object or value has type. Python has 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Built-in or Fundamental data types such as Number, String, Boolean, tuples, lists and dictionaries.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E2CF78-FCD7-1657-76D9-D95BF11EB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25AE04-FAC4-45D4-BDA5-6F1FA009F8F7}" type="slidenum">
              <a:rPr lang="en-US"/>
              <a:pPr>
                <a:defRPr/>
              </a:pPr>
              <a:t>72</a:t>
            </a:fld>
            <a:endParaRPr 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0D700DF-1AE7-8386-4E69-5F4767A309E7}"/>
              </a:ext>
            </a:extLst>
          </p:cNvPr>
          <p:cNvSpPr/>
          <p:nvPr/>
        </p:nvSpPr>
        <p:spPr>
          <a:xfrm>
            <a:off x="0" y="209550"/>
            <a:ext cx="9142413" cy="4340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Number Data type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593747-5F94-01EF-3C6C-0F167FB3F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AFD00-BF8E-4CAE-8A3B-8AF08C36EA99}" type="slidenum">
              <a:rPr lang="en-US"/>
              <a:pPr>
                <a:defRPr/>
              </a:pPr>
              <a:t>73</a:t>
            </a:fld>
            <a:endParaRPr 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008BF69-2AAC-07D7-D256-BF952A605D43}"/>
              </a:ext>
            </a:extLst>
          </p:cNvPr>
          <p:cNvSpPr/>
          <p:nvPr/>
        </p:nvSpPr>
        <p:spPr>
          <a:xfrm>
            <a:off x="379413" y="590550"/>
            <a:ext cx="8385175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built-in number objects in Python supports integers, floating point numbers and complex numbers.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Integer Data can be decimal, octal or hexadecimal.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Octal integer use O (both upper and lower case) to denote octal digits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and 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hexadecimal integer use OX (both upper and lower case)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and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 (only upper case) to denote long integer.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C60ABB-45A8-4C5A-BCC4-1654AAE75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64D02-5C11-404D-8356-5A77D8E5E606}" type="slidenum">
              <a:rPr lang="en-US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">
            <a:extLst>
              <a:ext uri="{FF2B5EF4-FFF2-40B4-BE49-F238E27FC236}">
                <a16:creationId xmlns:a16="http://schemas.microsoft.com/office/drawing/2014/main" id="{FF317736-9BA0-9CD1-E23C-43845D599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63" y="-200025"/>
            <a:ext cx="2897188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6000" b="1">
                <a:solidFill>
                  <a:srgbClr val="0070C0"/>
                </a:solidFill>
                <a:latin typeface="Archery Black Condensed"/>
              </a:rPr>
              <a:t>Example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F1861F-3958-90D2-CB26-66E1F2C77D56}"/>
              </a:ext>
            </a:extLst>
          </p:cNvPr>
          <p:cNvSpPr/>
          <p:nvPr/>
        </p:nvSpPr>
        <p:spPr>
          <a:xfrm>
            <a:off x="-4763" y="742950"/>
            <a:ext cx="9148763" cy="40941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# Decimal integers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102, 4567, 567 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# Octal integers</a:t>
            </a:r>
            <a:endParaRPr lang="en-US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O102, o876, O432 	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# Hexadecimal </a:t>
            </a:r>
            <a:r>
              <a:rPr lang="es-ES" sz="32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integers</a:t>
            </a:r>
            <a:endParaRPr lang="pt-BR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OX102, oX876, OX432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# Long decimal integers</a:t>
            </a:r>
            <a:endParaRPr lang="es-ES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34L, 523L 		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863A8-7624-258E-9C07-8C4B7CD7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0053B5-E5E6-4F88-BE77-22A93537E155}" type="slidenum">
              <a:rPr lang="en-US"/>
              <a:pPr>
                <a:defRPr/>
              </a:pPr>
              <a:t>75</a:t>
            </a:fld>
            <a:endParaRPr 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87FCE5D-8648-38CD-66C7-C7B70C1C1DFD}"/>
              </a:ext>
            </a:extLst>
          </p:cNvPr>
          <p:cNvSpPr/>
          <p:nvPr/>
        </p:nvSpPr>
        <p:spPr>
          <a:xfrm>
            <a:off x="233363" y="612775"/>
            <a:ext cx="8677275" cy="41544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floating point data is represented by a sequence of decimal digits that includes a decimal point.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 Exponent data contains decimal digit part, decimal point, exponent part followed by one or more digits.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1B20D8-FD27-3DC1-2F76-794B48D0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A39370-E174-4B0B-993B-73E1C9BEDDF5}" type="slidenum">
              <a:rPr lang="en-US"/>
              <a:pPr>
                <a:defRPr/>
              </a:pPr>
              <a:t>76</a:t>
            </a:fld>
            <a:endParaRPr lang="en-US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>
            <a:extLst>
              <a:ext uri="{FF2B5EF4-FFF2-40B4-BE49-F238E27FC236}">
                <a16:creationId xmlns:a16="http://schemas.microsoft.com/office/drawing/2014/main" id="{E18B8FF0-85C2-4C4E-4655-EEA0FCCC4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71450"/>
            <a:ext cx="41624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8800" b="1">
                <a:solidFill>
                  <a:srgbClr val="0070C0"/>
                </a:solidFill>
                <a:latin typeface="Archery Black Condensed"/>
              </a:rPr>
              <a:t>Example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930926-4EC4-BC57-0D58-82F951166A86}"/>
              </a:ext>
            </a:extLst>
          </p:cNvPr>
          <p:cNvSpPr/>
          <p:nvPr/>
        </p:nvSpPr>
        <p:spPr>
          <a:xfrm>
            <a:off x="-31750" y="1084263"/>
            <a:ext cx="9144000" cy="37861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# Floating point data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123.34, 456.23, 156.23 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# Exponent data </a:t>
            </a: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12.E04, 24.e04 			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29DC0-C931-9F20-C1A6-CB5383AF3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81B5D5-C079-4EEF-9D7B-12B12A6BA401}" type="slidenum">
              <a:rPr lang="en-US"/>
              <a:pPr>
                <a:defRPr/>
              </a:pPr>
              <a:t>77</a:t>
            </a:fld>
            <a:endParaRPr 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F909B9F-2E06-8C83-EF68-6E6E61CA3591}"/>
              </a:ext>
            </a:extLst>
          </p:cNvPr>
          <p:cNvSpPr/>
          <p:nvPr/>
        </p:nvSpPr>
        <p:spPr>
          <a:xfrm>
            <a:off x="314325" y="666750"/>
            <a:ext cx="851535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Complex number is made up of two floating point values, one each for the real and imaginary parts.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81FBE6-6331-B8EB-79A0-4550D50C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A8919-4425-4A98-9E8A-4F8D2A52BB10}" type="slidenum">
              <a:rPr lang="en-US"/>
              <a:pPr>
                <a:defRPr/>
              </a:pPr>
              <a:t>78</a:t>
            </a:fld>
            <a:endParaRPr lang="en-US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5DCF321-B30B-5D45-45AA-92B57F09A99B}"/>
              </a:ext>
            </a:extLst>
          </p:cNvPr>
          <p:cNvSpPr/>
          <p:nvPr/>
        </p:nvSpPr>
        <p:spPr>
          <a:xfrm>
            <a:off x="0" y="209550"/>
            <a:ext cx="9150350" cy="4340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Boolean Data type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89E17E-AABE-886A-269C-829226A21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2FE1B-301E-40E2-A2AD-7AF87B0C15DB}" type="slidenum">
              <a:rPr lang="en-US"/>
              <a:pPr>
                <a:defRPr/>
              </a:pPr>
              <a:t>79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E16E43-E094-050D-20D0-931228FA7D09}"/>
              </a:ext>
            </a:extLst>
          </p:cNvPr>
          <p:cNvSpPr/>
          <p:nvPr/>
        </p:nvSpPr>
        <p:spPr>
          <a:xfrm>
            <a:off x="304800" y="666750"/>
            <a:ext cx="8534400" cy="3970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</a:rPr>
              <a:t>In Python, programs can be written in two ways namely </a:t>
            </a:r>
          </a:p>
          <a:p>
            <a:pPr marL="571500" indent="-5715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70C0"/>
                </a:solidFill>
                <a:latin typeface="+mn-lt"/>
              </a:rPr>
              <a:t>Interactive mode </a:t>
            </a:r>
          </a:p>
          <a:p>
            <a:pPr marL="571500" indent="-5715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70C0"/>
                </a:solidFill>
                <a:latin typeface="+mn-lt"/>
              </a:rPr>
              <a:t>Script mode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</a:rPr>
              <a:t>The 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Interactive mode </a:t>
            </a:r>
            <a:r>
              <a:rPr lang="en-US" sz="2800" dirty="0">
                <a:latin typeface="+mn-lt"/>
              </a:rPr>
              <a:t>allows us to write codes in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Python command prompt (&gt;&gt;&gt;)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</a:rPr>
              <a:t>In 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script mode </a:t>
            </a:r>
            <a:r>
              <a:rPr lang="en-US" sz="2800" dirty="0">
                <a:latin typeface="+mn-lt"/>
              </a:rPr>
              <a:t>programs can be written and stored as separate file with the extension 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.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py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dirty="0">
                <a:latin typeface="+mn-lt"/>
              </a:rPr>
              <a:t>and executed.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latin typeface="+mn-lt"/>
              </a:rPr>
              <a:t>Script mode is used to create and edit python source file.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6E02AA-2A71-736A-F605-70FE9B4A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5C8B85-AFFD-4A1A-83B4-878E2EF95ABF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FC6F4B-97F2-6B2E-D634-60CEDCFFB1AA}"/>
              </a:ext>
            </a:extLst>
          </p:cNvPr>
          <p:cNvSpPr/>
          <p:nvPr/>
        </p:nvSpPr>
        <p:spPr>
          <a:xfrm>
            <a:off x="22225" y="0"/>
            <a:ext cx="9121775" cy="5508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Boolean data can have any of the two values: </a:t>
            </a:r>
            <a:r>
              <a:rPr lang="en-US" sz="8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True or False.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A7B9CD-70D4-A2DF-4B81-FE1E526A7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39885-9995-4ECF-AEB5-79D8DDDF7114}" type="slidenum">
              <a:rPr lang="en-US"/>
              <a:pPr>
                <a:defRPr/>
              </a:pPr>
              <a:t>80</a:t>
            </a:fld>
            <a:endParaRPr 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>
            <a:extLst>
              <a:ext uri="{FF2B5EF4-FFF2-40B4-BE49-F238E27FC236}">
                <a16:creationId xmlns:a16="http://schemas.microsoft.com/office/drawing/2014/main" id="{0319CDE2-0D8E-AC87-750C-134EE488A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3" y="0"/>
            <a:ext cx="41624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8800" b="1">
                <a:solidFill>
                  <a:srgbClr val="0070C0"/>
                </a:solidFill>
                <a:latin typeface="Archery Black Condensed"/>
              </a:rPr>
              <a:t>Example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27380F-55F4-500F-F604-77F475DD8938}"/>
              </a:ext>
            </a:extLst>
          </p:cNvPr>
          <p:cNvSpPr/>
          <p:nvPr/>
        </p:nvSpPr>
        <p:spPr>
          <a:xfrm>
            <a:off x="-12700" y="1314450"/>
            <a:ext cx="9156700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Bool_var1=True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Bool_var2=False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37764-5D53-E39B-D980-8D36C75A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93EC97-8642-4149-ABCD-1FE16E8A5C5F}" type="slidenum">
              <a:rPr lang="en-US"/>
              <a:pPr>
                <a:defRPr/>
              </a:pPr>
              <a:t>81</a:t>
            </a:fld>
            <a:endParaRPr 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ACB0B2-AF9E-6ED0-E07B-9B2079B84B7A}"/>
              </a:ext>
            </a:extLst>
          </p:cNvPr>
          <p:cNvSpPr/>
          <p:nvPr/>
        </p:nvSpPr>
        <p:spPr>
          <a:xfrm>
            <a:off x="-17463" y="474663"/>
            <a:ext cx="9144001" cy="4340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ery Black Condensed" pitchFamily="2" charset="0"/>
              </a:rPr>
              <a:t>String Data type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30CBD6-5A1E-B8AE-9BB5-1D9FA43C3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73FB1-1231-41DD-8C7B-33B8D0C3D2B5}" type="slidenum">
              <a:rPr lang="en-US"/>
              <a:pPr>
                <a:defRPr/>
              </a:pPr>
              <a:t>82</a:t>
            </a:fld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EFFEF4-3DDA-F361-CB02-440D442AE232}"/>
              </a:ext>
            </a:extLst>
          </p:cNvPr>
          <p:cNvSpPr/>
          <p:nvPr/>
        </p:nvSpPr>
        <p:spPr>
          <a:xfrm>
            <a:off x="-17463" y="0"/>
            <a:ext cx="9161463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String data can be enclosed with single quote or double quote or triple quote.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D3A4C3-834D-AA08-A7A6-E33589522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49EB0B-80EA-407B-9424-7FD1808E0336}" type="slidenum">
              <a:rPr lang="en-US"/>
              <a:pPr>
                <a:defRPr/>
              </a:pPr>
              <a:t>83</a:t>
            </a:fld>
            <a:endParaRPr lang="en-US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6874E-0418-870E-556D-E0D83D31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E14C33-FC37-4F9C-ABDB-C1A4F096EE98}" type="slidenum">
              <a:rPr lang="en-US"/>
              <a:pPr>
                <a:defRPr/>
              </a:pPr>
              <a:t>84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DA75990-5BD6-7C92-0978-233E9F124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47750"/>
            <a:ext cx="8272744" cy="2965450"/>
          </a:xfrm>
          <a:prstGeom prst="rect">
            <a:avLst/>
          </a:prstGeom>
          <a:ln w="889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4">
            <a:extLst>
              <a:ext uri="{FF2B5EF4-FFF2-40B4-BE49-F238E27FC236}">
                <a16:creationId xmlns:a16="http://schemas.microsoft.com/office/drawing/2014/main" id="{0E372BFC-E741-F33F-7544-5D9A4DC53E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1276350"/>
            <a:ext cx="6858000" cy="1790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13800" dirty="0">
                <a:solidFill>
                  <a:srgbClr val="7030A0"/>
                </a:solidFill>
              </a:rPr>
              <a:t>Thank you</a:t>
            </a:r>
          </a:p>
        </p:txBody>
      </p:sp>
      <p:sp>
        <p:nvSpPr>
          <p:cNvPr id="92163" name="Subtitle 5">
            <a:extLst>
              <a:ext uri="{FF2B5EF4-FFF2-40B4-BE49-F238E27FC236}">
                <a16:creationId xmlns:a16="http://schemas.microsoft.com/office/drawing/2014/main" id="{339BB982-BA05-BCA1-C3C2-27A03145BA1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2701925"/>
            <a:ext cx="6858000" cy="124142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52E62-ABC6-42AB-354F-8D143B24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69D45-D9B2-48FA-999F-3D5310D89DCE}" type="slidenum">
              <a:rPr lang="en-US"/>
              <a:pPr>
                <a:defRPr/>
              </a:pPr>
              <a:t>85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064F6770-2E2F-FC6F-E315-0422C0E6D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971550"/>
            <a:ext cx="83058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3600" b="1">
                <a:solidFill>
                  <a:srgbClr val="0070C0"/>
                </a:solidFill>
                <a:latin typeface="Archery Black Condensed"/>
              </a:rPr>
              <a:t>Interactive mode Programming </a:t>
            </a:r>
          </a:p>
          <a:p>
            <a:pPr algn="just" eaLnBrk="1" hangingPunct="1"/>
            <a:r>
              <a:rPr lang="en-US" altLang="en-US" sz="3600"/>
              <a:t>In </a:t>
            </a:r>
            <a:r>
              <a:rPr lang="en-US" altLang="en-US" sz="3600" b="1">
                <a:solidFill>
                  <a:srgbClr val="FF0000"/>
                </a:solidFill>
              </a:rPr>
              <a:t>interactive mode </a:t>
            </a:r>
            <a:r>
              <a:rPr lang="en-US" altLang="en-US" sz="3600"/>
              <a:t>Python code can be directly typed and the interpreter displays the result(s) immediately. </a:t>
            </a:r>
          </a:p>
          <a:p>
            <a:pPr algn="just" eaLnBrk="1" hangingPunct="1"/>
            <a:r>
              <a:rPr lang="en-US" altLang="en-US" sz="3600"/>
              <a:t>The </a:t>
            </a:r>
            <a:r>
              <a:rPr lang="en-US" altLang="en-US" sz="3600" b="1">
                <a:solidFill>
                  <a:srgbClr val="FF0000"/>
                </a:solidFill>
              </a:rPr>
              <a:t>interactive mode </a:t>
            </a:r>
            <a:r>
              <a:rPr lang="en-US" altLang="en-US" sz="3600"/>
              <a:t>can also be used as a </a:t>
            </a:r>
            <a:r>
              <a:rPr lang="en-US" altLang="en-US" sz="3600" b="1">
                <a:solidFill>
                  <a:srgbClr val="FF0000"/>
                </a:solidFill>
              </a:rPr>
              <a:t>simple calculator.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2CA3A7-61A5-E6FB-5EBA-3A617B2D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BCADE3-4A92-41B3-9458-5C910B70C054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2169</Words>
  <Application>Microsoft Office PowerPoint</Application>
  <PresentationFormat>On-screen Show (16:9)</PresentationFormat>
  <Paragraphs>372</Paragraphs>
  <Slides>85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98" baseType="lpstr">
      <vt:lpstr>Ancillary</vt:lpstr>
      <vt:lpstr>Angsana New</vt:lpstr>
      <vt:lpstr>Archery Black Condensed</vt:lpstr>
      <vt:lpstr>Arial</vt:lpstr>
      <vt:lpstr>Arno Pro Display</vt:lpstr>
      <vt:lpstr>Bombardier</vt:lpstr>
      <vt:lpstr>Bookman Old Style</vt:lpstr>
      <vt:lpstr>Calibri</vt:lpstr>
      <vt:lpstr>Calibri Light</vt:lpstr>
      <vt:lpstr>Cooper Black</vt:lpstr>
      <vt:lpstr>LCD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SIGC</cp:lastModifiedBy>
  <cp:revision>42</cp:revision>
  <dcterms:created xsi:type="dcterms:W3CDTF">2019-05-08T02:20:02Z</dcterms:created>
  <dcterms:modified xsi:type="dcterms:W3CDTF">2023-08-13T03:56:07Z</dcterms:modified>
</cp:coreProperties>
</file>